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7"/>
  </p:notesMasterIdLst>
  <p:sldIdLst>
    <p:sldId id="256" r:id="rId2"/>
    <p:sldId id="270" r:id="rId3"/>
    <p:sldId id="260" r:id="rId4"/>
    <p:sldId id="290" r:id="rId5"/>
    <p:sldId id="289" r:id="rId6"/>
    <p:sldId id="292" r:id="rId7"/>
    <p:sldId id="288" r:id="rId8"/>
    <p:sldId id="294" r:id="rId9"/>
    <p:sldId id="296" r:id="rId10"/>
    <p:sldId id="301" r:id="rId11"/>
    <p:sldId id="297" r:id="rId12"/>
    <p:sldId id="298" r:id="rId13"/>
    <p:sldId id="299" r:id="rId14"/>
    <p:sldId id="300" r:id="rId15"/>
    <p:sldId id="2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4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94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39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9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8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4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98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C157-0137-704A-BA98-BF7F4886514A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CA42-8503-2A40-9699-0ED96D92BA28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FC6-F4F0-9840-A086-C4A5D5CA9181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512B-C042-DF49-B777-BF075CEE1F47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0AEC-B15C-4842-B0A0-4A33615D364B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CE744-5EB9-D542-A6B1-BE9FF282BB76}" type="datetime1">
              <a:rPr lang="da-DK" smtClean="0"/>
              <a:t>02.08.2022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43AF-D45E-E246-A465-36D735EA1F77}" type="datetime1">
              <a:rPr lang="da-DK" smtClean="0"/>
              <a:t>02.08.2022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692B-66FA-ED42-B4A5-40406B64AB90}" type="datetime1">
              <a:rPr lang="da-DK" smtClean="0"/>
              <a:t>02.08.2022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CEF3-98EA-FE48-B850-53A9CDC2EFCF}" type="datetime1">
              <a:rPr lang="da-DK" smtClean="0"/>
              <a:t>02.08.2022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18E6-FE1D-1A4C-8B03-64A7E8A20BF8}" type="datetime1">
              <a:rPr lang="da-DK" smtClean="0"/>
              <a:t>02.08.2022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F5D0-C9B9-5B49-A7F8-452CAA6F9FE7}" type="datetime1">
              <a:rPr lang="da-DK" smtClean="0"/>
              <a:t>02.08.2022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C96CB-0E00-AC42-AD7D-D35C333C27B7}" type="datetime1">
              <a:rPr lang="da-DK" smtClean="0"/>
              <a:t>02.08.2022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>
                <a:solidFill>
                  <a:srgbClr val="FFFFFF"/>
                </a:solidFill>
              </a:rPr>
              <a:t>Exploratory </a:t>
            </a:r>
            <a:r>
              <a:rPr lang="en-GB" sz="4400" b="1" dirty="0">
                <a:solidFill>
                  <a:srgbClr val="FFFFFF"/>
                </a:solidFill>
              </a:rPr>
              <a:t>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6CC6FD-6035-80D2-2D2C-FFC2EC6ED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8"/>
          <a:stretch/>
        </p:blipFill>
        <p:spPr bwMode="auto">
          <a:xfrm>
            <a:off x="6296722" y="3429000"/>
            <a:ext cx="5326410" cy="32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Variation of genes is collapsed into Principal Components (PCs)</a:t>
            </a:r>
          </a:p>
          <a:p>
            <a:endParaRPr lang="en-GB" dirty="0"/>
          </a:p>
          <a:p>
            <a:r>
              <a:rPr lang="en-GB" dirty="0"/>
              <a:t>Samples with similar gene expression related to PCs will be together</a:t>
            </a:r>
          </a:p>
          <a:p>
            <a:endParaRPr lang="en-GB" dirty="0"/>
          </a:p>
          <a:p>
            <a:r>
              <a:rPr lang="en-GB" dirty="0"/>
              <a:t>First PCs contain most variation</a:t>
            </a:r>
          </a:p>
          <a:p>
            <a:pPr lvl="1"/>
            <a:r>
              <a:rPr lang="en-GB" dirty="0"/>
              <a:t>Usually PC1-PC4 are used</a:t>
            </a:r>
          </a:p>
          <a:p>
            <a:endParaRPr lang="en-GB" dirty="0"/>
          </a:p>
          <a:p>
            <a:r>
              <a:rPr lang="en-GB" dirty="0"/>
              <a:t>We need metadata to understand </a:t>
            </a:r>
          </a:p>
          <a:p>
            <a:pPr marL="0" indent="0">
              <a:buNone/>
            </a:pPr>
            <a:r>
              <a:rPr lang="en-GB" dirty="0"/>
              <a:t>   source of variation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957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F674F6C-F9BE-4E70-F372-0A568C50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4137890"/>
            <a:ext cx="5047218" cy="25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need metadata to understand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" y="2402193"/>
            <a:ext cx="6006678" cy="37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DAA04D-21A9-5DB1-F136-600CE685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1417709"/>
            <a:ext cx="5314068" cy="27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B5A44A-52F0-79BB-3089-D77093992398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6181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5A92105-1712-C5B9-A8E7-62EFFDC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4048326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need metadata to understand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552B70-3B4C-EC5D-4209-ED8C4D39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1380753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2F65AB-2B87-64EB-9E5D-398D0092D58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4889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need metadata to understand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5AA8DD-B36B-2458-EBA4-49CD30A1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07" y="2566881"/>
            <a:ext cx="5452794" cy="28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6619DE-0614-F57B-8878-00833A9FF39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67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71385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Heatmaps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3200" b="1" dirty="0"/>
              <a:t>Hierarchical clustering and heatmaps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Cluster/group samples together</a:t>
            </a:r>
          </a:p>
          <a:p>
            <a:pPr>
              <a:lnSpc>
                <a:spcPct val="110000"/>
              </a:lnSpc>
            </a:pPr>
            <a:r>
              <a:rPr lang="en-GB" dirty="0"/>
              <a:t>Can use: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Gene expression distances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Correlations</a:t>
            </a:r>
          </a:p>
          <a:p>
            <a:pPr>
              <a:lnSpc>
                <a:spcPct val="110000"/>
              </a:lnSpc>
            </a:pPr>
            <a:r>
              <a:rPr lang="en-GB" dirty="0"/>
              <a:t>Heatmap and a dendrogram</a:t>
            </a:r>
          </a:p>
          <a:p>
            <a:pPr>
              <a:lnSpc>
                <a:spcPct val="110000"/>
              </a:lnSpc>
            </a:pPr>
            <a:r>
              <a:rPr lang="en-GB" dirty="0"/>
              <a:t>Complements 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F1C128-84B7-98CA-7A05-1BD9524A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68" y="2575932"/>
            <a:ext cx="6446032" cy="36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7183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125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Examples of when something is not right: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Data transformations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11" y="1662665"/>
            <a:ext cx="5362289" cy="42898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5060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dirty="0"/>
              <a:t>Useful to check samples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Replicates with same condition should cluster together (most similar)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Distribution of gene count values is very skewed! </a:t>
            </a:r>
          </a:p>
          <a:p>
            <a:pPr marL="800100" lvl="1" indent="-342900"/>
            <a:r>
              <a:rPr lang="en-GB" dirty="0"/>
              <a:t>This is a </a:t>
            </a:r>
            <a:r>
              <a:rPr lang="en-GB" b="1" dirty="0"/>
              <a:t>negative binomial distribution</a:t>
            </a:r>
          </a:p>
          <a:p>
            <a:pPr marL="800100" lvl="1" indent="-342900"/>
            <a:r>
              <a:rPr lang="en-GB" dirty="0"/>
              <a:t>This will ruin most correlation/distances</a:t>
            </a:r>
          </a:p>
          <a:p>
            <a:pPr marL="342900" indent="-342900"/>
            <a:endParaRPr lang="en-GB" sz="2400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6DAA1-8FEC-1378-9A66-979C8B85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/>
                <a:r>
                  <a:rPr lang="en-GB" dirty="0"/>
                  <a:t>Data transformations</a:t>
                </a:r>
              </a:p>
              <a:p>
                <a:pPr marL="800100" lvl="1" indent="-342900"/>
                <a:r>
                  <a:rPr lang="en-GB" dirty="0"/>
                  <a:t>Log transformation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dirty="0"/>
                  <a:t>Two peaks of expression!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  <a:p>
                <a:pPr marL="1257300" lvl="2" indent="-342900"/>
                <a:endParaRPr lang="en-GB" sz="2400" dirty="0"/>
              </a:p>
              <a:p>
                <a:pPr marL="342900" indent="-342900"/>
                <a:r>
                  <a:rPr lang="en-GB" dirty="0"/>
                  <a:t>Lowly expressed genes are highly variable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  <a:blipFill>
                <a:blip r:embed="rId3"/>
                <a:stretch>
                  <a:fillRect l="-1826" t="-3198" b="-58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422" y="2009246"/>
            <a:ext cx="4980120" cy="39840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/>
          <p:nvPr/>
        </p:nvCxnSpPr>
        <p:spPr>
          <a:xfrm flipV="1">
            <a:off x="5113867" y="3148359"/>
            <a:ext cx="2506133" cy="1128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5113867" y="4378572"/>
            <a:ext cx="3849511" cy="3098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680C3-C6B4-F2AE-5EDE-7CE675EC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E01DE-7232-69D8-111E-5B0DC843A653}"/>
              </a:ext>
            </a:extLst>
          </p:cNvPr>
          <p:cNvSpPr txBox="1"/>
          <p:nvPr/>
        </p:nvSpPr>
        <p:spPr>
          <a:xfrm>
            <a:off x="8396868" y="5777375"/>
            <a:ext cx="15268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DK" sz="1200" dirty="0">
                <a:latin typeface="Calibri" panose="020F0502020204030204" pitchFamily="34" charset="0"/>
                <a:cs typeface="Calibri" panose="020F0502020204030204" pitchFamily="34" charset="0"/>
              </a:rPr>
              <a:t>og2(norm counts +1)</a:t>
            </a:r>
          </a:p>
        </p:txBody>
      </p: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993566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Regularized logarithm (</a:t>
            </a:r>
            <a:r>
              <a:rPr lang="en-GB" sz="2400" dirty="0" err="1"/>
              <a:t>rlog</a:t>
            </a:r>
            <a:r>
              <a:rPr lang="en-GB" sz="2400" dirty="0"/>
              <a:t>) or Variance Stabilizing Transformation (</a:t>
            </a:r>
            <a:r>
              <a:rPr lang="en-GB" sz="2400" dirty="0" err="1"/>
              <a:t>vst</a:t>
            </a:r>
            <a:r>
              <a:rPr lang="en-GB" sz="2400" dirty="0"/>
              <a:t>)</a:t>
            </a:r>
          </a:p>
          <a:p>
            <a:pPr marL="800100" lvl="1" indent="-342900"/>
            <a:r>
              <a:rPr lang="en-GB" sz="2000" dirty="0"/>
              <a:t>Avoid high variance in when gene count is very low</a:t>
            </a:r>
          </a:p>
          <a:p>
            <a:pPr marL="800100" lvl="1" indent="-342900"/>
            <a:r>
              <a:rPr lang="en-GB" sz="2000" dirty="0"/>
              <a:t>Use now log2(count + n). ”n” is estimated by </a:t>
            </a:r>
            <a:r>
              <a:rPr lang="en-GB" sz="2000" dirty="0" err="1"/>
              <a:t>rlog</a:t>
            </a:r>
            <a:r>
              <a:rPr lang="en-GB" sz="2000" dirty="0"/>
              <a:t> or </a:t>
            </a:r>
            <a:r>
              <a:rPr lang="en-GB" sz="2000" dirty="0" err="1"/>
              <a:t>vst</a:t>
            </a:r>
            <a:endParaRPr lang="en-GB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BFBA6-E656-244D-B60C-72F1EE82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0" y="3027463"/>
            <a:ext cx="3830537" cy="3830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C114A-C7D0-3542-BB76-EE41D684B813}"/>
              </a:ext>
            </a:extLst>
          </p:cNvPr>
          <p:cNvSpPr txBox="1"/>
          <p:nvPr/>
        </p:nvSpPr>
        <p:spPr>
          <a:xfrm rot="16200000">
            <a:off x="-572423" y="4563312"/>
            <a:ext cx="349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Log2(count + 1) Standard Deviation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E42A56-B2D7-2F47-BBEE-3BE591C7B150}"/>
              </a:ext>
            </a:extLst>
          </p:cNvPr>
          <p:cNvSpPr/>
          <p:nvPr/>
        </p:nvSpPr>
        <p:spPr>
          <a:xfrm>
            <a:off x="5192889" y="4323644"/>
            <a:ext cx="1456267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61FBE-9264-1E42-9443-0753A00671AA}"/>
              </a:ext>
            </a:extLst>
          </p:cNvPr>
          <p:cNvSpPr txBox="1"/>
          <p:nvPr/>
        </p:nvSpPr>
        <p:spPr>
          <a:xfrm>
            <a:off x="5646748" y="3934333"/>
            <a:ext cx="45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vst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07" y="3027463"/>
            <a:ext cx="3779098" cy="37790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 rot="16200000">
            <a:off x="6011274" y="4604296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VST Standard Deviation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4A1AD-73C9-3622-68F2-0545D147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Regularized logarithm (</a:t>
            </a:r>
            <a:r>
              <a:rPr lang="en-GB" sz="2400" dirty="0" err="1"/>
              <a:t>rlog</a:t>
            </a:r>
            <a:r>
              <a:rPr lang="en-GB" sz="2400" dirty="0"/>
              <a:t>) or Variance Stabilizing Transformation (</a:t>
            </a:r>
            <a:r>
              <a:rPr lang="en-GB" sz="2400" dirty="0" err="1"/>
              <a:t>vst</a:t>
            </a:r>
            <a:r>
              <a:rPr lang="en-GB" sz="2400" dirty="0"/>
              <a:t>)</a:t>
            </a:r>
          </a:p>
          <a:p>
            <a:pPr marL="800100" lvl="1" indent="-342900"/>
            <a:r>
              <a:rPr lang="en-GB" sz="2000" dirty="0"/>
              <a:t>Avoid high variance in when gene count is very low</a:t>
            </a:r>
          </a:p>
          <a:p>
            <a:pPr marL="800100" lvl="1" indent="-342900"/>
            <a:r>
              <a:rPr lang="en-GB" sz="2000" dirty="0"/>
              <a:t>Use now log2(count + n). ”n” is estimated by </a:t>
            </a:r>
            <a:r>
              <a:rPr lang="en-GB" sz="2000" dirty="0" err="1"/>
              <a:t>rlog</a:t>
            </a:r>
            <a:r>
              <a:rPr lang="en-GB" sz="2000" dirty="0"/>
              <a:t> or </a:t>
            </a:r>
            <a:r>
              <a:rPr lang="en-GB" sz="2000" dirty="0" err="1"/>
              <a:t>vst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2C500-CED9-8DD3-46B4-11CD0FB8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8"/>
          <a:stretch/>
        </p:blipFill>
        <p:spPr>
          <a:xfrm>
            <a:off x="1925045" y="2902018"/>
            <a:ext cx="7754213" cy="32749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0F9C8-A490-EB19-F898-F97FAA44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E0F50-F631-4698-C834-D30917F5A73B}"/>
              </a:ext>
            </a:extLst>
          </p:cNvPr>
          <p:cNvSpPr txBox="1"/>
          <p:nvPr/>
        </p:nvSpPr>
        <p:spPr>
          <a:xfrm>
            <a:off x="3027765" y="6176963"/>
            <a:ext cx="20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K" dirty="0"/>
              <a:t>og2 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0A54-1E42-BCC6-57A0-56A80EDF0AAF}"/>
              </a:ext>
            </a:extLst>
          </p:cNvPr>
          <p:cNvSpPr txBox="1"/>
          <p:nvPr/>
        </p:nvSpPr>
        <p:spPr>
          <a:xfrm>
            <a:off x="7111494" y="6176963"/>
            <a:ext cx="205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Rlog</a:t>
            </a:r>
            <a:r>
              <a:rPr lang="en-US" dirty="0"/>
              <a:t> transformation</a:t>
            </a:r>
            <a:endParaRPr lang="en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8FBA4-55DA-047D-99C2-746B394A6EBB}"/>
              </a:ext>
            </a:extLst>
          </p:cNvPr>
          <p:cNvSpPr/>
          <p:nvPr/>
        </p:nvSpPr>
        <p:spPr>
          <a:xfrm>
            <a:off x="838200" y="625974"/>
            <a:ext cx="7993566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24249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27048" y="625974"/>
            <a:ext cx="870724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93FE0-D6D7-534D-9BAC-BAE094B9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2"/>
          <a:stretch/>
        </p:blipFill>
        <p:spPr>
          <a:xfrm>
            <a:off x="1423200" y="2933495"/>
            <a:ext cx="4272953" cy="3784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7" b="22866"/>
          <a:stretch/>
        </p:blipFill>
        <p:spPr>
          <a:xfrm>
            <a:off x="5793026" y="3385458"/>
            <a:ext cx="6398974" cy="3472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F715-6D9A-0B41-9FF5-F36037F998F1}"/>
              </a:ext>
            </a:extLst>
          </p:cNvPr>
          <p:cNvSpPr txBox="1"/>
          <p:nvPr/>
        </p:nvSpPr>
        <p:spPr>
          <a:xfrm>
            <a:off x="148873" y="417939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Sample</a:t>
            </a:r>
          </a:p>
          <a:p>
            <a:pPr algn="ctr"/>
            <a:r>
              <a:rPr lang="en-GB" b="1" dirty="0"/>
              <a:t>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732868" y="2954457"/>
            <a:ext cx="37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1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rlog</a:t>
            </a:r>
            <a:r>
              <a:rPr lang="en-GB" dirty="0"/>
              <a:t> or </a:t>
            </a:r>
            <a:r>
              <a:rPr lang="en-GB" dirty="0" err="1"/>
              <a:t>vst</a:t>
            </a:r>
            <a:r>
              <a:rPr lang="en-GB" dirty="0"/>
              <a:t> are not used for Differential Expression Analysis (DEA)!</a:t>
            </a:r>
          </a:p>
          <a:p>
            <a:r>
              <a:rPr lang="en-GB" sz="2400" dirty="0"/>
              <a:t>However, now we can compare our samples with a PCA or heatmaps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PCA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Principal Component Analysis</a:t>
            </a:r>
          </a:p>
          <a:p>
            <a:r>
              <a:rPr lang="en-GB" dirty="0"/>
              <a:t>Visualize variation dataset of high dimensionality</a:t>
            </a:r>
          </a:p>
          <a:p>
            <a:r>
              <a:rPr lang="en-GB" dirty="0"/>
              <a:t>Samples are observations (o), genes are dimensions (d)</a:t>
            </a:r>
          </a:p>
          <a:p>
            <a:r>
              <a:rPr lang="en-GB" dirty="0"/>
              <a:t>We can only interpret 2 or 3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76F495-62A7-4831-A0FC-32B2BF90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01138"/>
              </p:ext>
            </p:extLst>
          </p:nvPr>
        </p:nvGraphicFramePr>
        <p:xfrm>
          <a:off x="838200" y="4206586"/>
          <a:ext cx="5741020" cy="214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439">
                  <a:extLst>
                    <a:ext uri="{9D8B030D-6E8A-4147-A177-3AD203B41FA5}">
                      <a16:colId xmlns:a16="http://schemas.microsoft.com/office/drawing/2014/main" val="2324861772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2401434924"/>
                    </a:ext>
                  </a:extLst>
                </a:gridCol>
                <a:gridCol w="1717287">
                  <a:extLst>
                    <a:ext uri="{9D8B030D-6E8A-4147-A177-3AD203B41FA5}">
                      <a16:colId xmlns:a16="http://schemas.microsoft.com/office/drawing/2014/main" val="583920701"/>
                    </a:ext>
                  </a:extLst>
                </a:gridCol>
                <a:gridCol w="1070518">
                  <a:extLst>
                    <a:ext uri="{9D8B030D-6E8A-4147-A177-3AD203B41FA5}">
                      <a16:colId xmlns:a16="http://schemas.microsoft.com/office/drawing/2014/main" val="220595442"/>
                    </a:ext>
                  </a:extLst>
                </a:gridCol>
              </a:tblGrid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K" dirty="0"/>
                        <a:t>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 = 100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2921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EF2A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1145.39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1176.62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224414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ACBD1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16.92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16.88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64870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d = 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40207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6A6C96D9-B3CC-07FD-E267-1A72BB62AE08}"/>
              </a:ext>
            </a:extLst>
          </p:cNvPr>
          <p:cNvSpPr/>
          <p:nvPr/>
        </p:nvSpPr>
        <p:spPr>
          <a:xfrm>
            <a:off x="6779942" y="4835420"/>
            <a:ext cx="1170878" cy="51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3900C-CE37-2BAB-FABE-2D80A5652EA9}"/>
              </a:ext>
            </a:extLst>
          </p:cNvPr>
          <p:cNvCxnSpPr>
            <a:cxnSpLocks/>
          </p:cNvCxnSpPr>
          <p:nvPr/>
        </p:nvCxnSpPr>
        <p:spPr>
          <a:xfrm>
            <a:off x="9632056" y="3914078"/>
            <a:ext cx="0" cy="216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D628-DC40-51A5-9145-55415FD97A1C}"/>
              </a:ext>
            </a:extLst>
          </p:cNvPr>
          <p:cNvCxnSpPr>
            <a:cxnSpLocks/>
          </p:cNvCxnSpPr>
          <p:nvPr/>
        </p:nvCxnSpPr>
        <p:spPr>
          <a:xfrm flipH="1">
            <a:off x="8552056" y="4994078"/>
            <a:ext cx="216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C8893-C238-F651-295A-EFD55BAB910E}"/>
              </a:ext>
            </a:extLst>
          </p:cNvPr>
          <p:cNvCxnSpPr>
            <a:cxnSpLocks/>
          </p:cNvCxnSpPr>
          <p:nvPr/>
        </p:nvCxnSpPr>
        <p:spPr>
          <a:xfrm rot="2700000">
            <a:off x="9632056" y="3914078"/>
            <a:ext cx="0" cy="21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ross 16">
            <a:extLst>
              <a:ext uri="{FF2B5EF4-FFF2-40B4-BE49-F238E27FC236}">
                <a16:creationId xmlns:a16="http://schemas.microsoft.com/office/drawing/2014/main" id="{7406F6E4-EC8D-862D-A18D-4741EF97A57D}"/>
              </a:ext>
            </a:extLst>
          </p:cNvPr>
          <p:cNvSpPr/>
          <p:nvPr/>
        </p:nvSpPr>
        <p:spPr>
          <a:xfrm rot="2630914">
            <a:off x="6824043" y="4641897"/>
            <a:ext cx="900000" cy="900000"/>
          </a:xfrm>
          <a:prstGeom prst="plus">
            <a:avLst>
              <a:gd name="adj" fmla="val 4086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05854-68F8-AD67-3A6D-FED0906823A7}"/>
              </a:ext>
            </a:extLst>
          </p:cNvPr>
          <p:cNvSpPr txBox="1"/>
          <p:nvPr/>
        </p:nvSpPr>
        <p:spPr>
          <a:xfrm>
            <a:off x="10809841" y="48094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ADD2D-CA90-7403-0B85-26EF63ADE968}"/>
              </a:ext>
            </a:extLst>
          </p:cNvPr>
          <p:cNvSpPr txBox="1"/>
          <p:nvPr/>
        </p:nvSpPr>
        <p:spPr>
          <a:xfrm>
            <a:off x="9487625" y="352284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264D-B5DD-A953-242F-E29354581747}"/>
              </a:ext>
            </a:extLst>
          </p:cNvPr>
          <p:cNvSpPr txBox="1"/>
          <p:nvPr/>
        </p:nvSpPr>
        <p:spPr>
          <a:xfrm>
            <a:off x="8689852" y="56995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9806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2421"/>
          </a:xfrm>
        </p:spPr>
        <p:txBody>
          <a:bodyPr>
            <a:normAutofit/>
          </a:bodyPr>
          <a:lstStyle/>
          <a:p>
            <a:r>
              <a:rPr lang="en-GB" dirty="0"/>
              <a:t>Variation of genes is collapsed into Principal Components (PCs)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PCA</a:t>
            </a:r>
            <a:endParaRPr lang="en-GB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2478E1-E32B-54B3-1104-7C79414655C2}"/>
              </a:ext>
            </a:extLst>
          </p:cNvPr>
          <p:cNvCxnSpPr>
            <a:cxnSpLocks/>
          </p:cNvCxnSpPr>
          <p:nvPr/>
        </p:nvCxnSpPr>
        <p:spPr>
          <a:xfrm flipH="1">
            <a:off x="362558" y="5359061"/>
            <a:ext cx="360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5AEA90-24FF-2C02-B30A-6F2FF9051C3A}"/>
              </a:ext>
            </a:extLst>
          </p:cNvPr>
          <p:cNvCxnSpPr>
            <a:cxnSpLocks/>
          </p:cNvCxnSpPr>
          <p:nvPr/>
        </p:nvCxnSpPr>
        <p:spPr>
          <a:xfrm>
            <a:off x="5321573" y="3100464"/>
            <a:ext cx="0" cy="288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01082-C214-F26F-4630-2C5B9CE5B002}"/>
              </a:ext>
            </a:extLst>
          </p:cNvPr>
          <p:cNvCxnSpPr>
            <a:cxnSpLocks/>
          </p:cNvCxnSpPr>
          <p:nvPr/>
        </p:nvCxnSpPr>
        <p:spPr>
          <a:xfrm flipH="1" flipV="1">
            <a:off x="5321573" y="5980464"/>
            <a:ext cx="2880000" cy="0"/>
          </a:xfrm>
          <a:prstGeom prst="line">
            <a:avLst/>
          </a:prstGeom>
          <a:ln w="38100">
            <a:solidFill>
              <a:srgbClr val="106B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BA93A4-45EC-450A-C326-C0D21004DEC1}"/>
              </a:ext>
            </a:extLst>
          </p:cNvPr>
          <p:cNvSpPr txBox="1"/>
          <p:nvPr/>
        </p:nvSpPr>
        <p:spPr>
          <a:xfrm>
            <a:off x="1246345" y="5534078"/>
            <a:ext cx="182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geneB Expression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3220FB-2F7F-7F8F-1A6D-516FAA1F81C9}"/>
              </a:ext>
            </a:extLst>
          </p:cNvPr>
          <p:cNvSpPr/>
          <p:nvPr/>
        </p:nvSpPr>
        <p:spPr>
          <a:xfrm>
            <a:off x="652028" y="525791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8971EA-20F9-998E-1040-C1BACA0C87A6}"/>
              </a:ext>
            </a:extLst>
          </p:cNvPr>
          <p:cNvSpPr/>
          <p:nvPr/>
        </p:nvSpPr>
        <p:spPr>
          <a:xfrm>
            <a:off x="862508" y="525791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297DA-71CB-573E-7E7B-B4571AABC8A4}"/>
              </a:ext>
            </a:extLst>
          </p:cNvPr>
          <p:cNvSpPr/>
          <p:nvPr/>
        </p:nvSpPr>
        <p:spPr>
          <a:xfrm>
            <a:off x="441549" y="525791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E90B48-4898-4090-7ED1-486855136D2F}"/>
              </a:ext>
            </a:extLst>
          </p:cNvPr>
          <p:cNvSpPr/>
          <p:nvPr/>
        </p:nvSpPr>
        <p:spPr>
          <a:xfrm>
            <a:off x="3153570" y="5277843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1E200-A10D-E185-AE64-19FEFC6BE312}"/>
              </a:ext>
            </a:extLst>
          </p:cNvPr>
          <p:cNvSpPr/>
          <p:nvPr/>
        </p:nvSpPr>
        <p:spPr>
          <a:xfrm>
            <a:off x="3364050" y="5277843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D90B-CB12-5AD4-72F9-93A098C1DDDD}"/>
              </a:ext>
            </a:extLst>
          </p:cNvPr>
          <p:cNvSpPr/>
          <p:nvPr/>
        </p:nvSpPr>
        <p:spPr>
          <a:xfrm>
            <a:off x="2943091" y="5277843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2C4305-064B-E89E-2823-E8EBA659A718}"/>
              </a:ext>
            </a:extLst>
          </p:cNvPr>
          <p:cNvCxnSpPr>
            <a:cxnSpLocks/>
          </p:cNvCxnSpPr>
          <p:nvPr/>
        </p:nvCxnSpPr>
        <p:spPr>
          <a:xfrm flipH="1">
            <a:off x="374459" y="3496596"/>
            <a:ext cx="360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093057-98B8-0233-67E0-9FC24CE28FEB}"/>
              </a:ext>
            </a:extLst>
          </p:cNvPr>
          <p:cNvSpPr txBox="1"/>
          <p:nvPr/>
        </p:nvSpPr>
        <p:spPr>
          <a:xfrm>
            <a:off x="1258246" y="3671613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 Expression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6CC83-4C38-21A5-8151-A87FEE44D93B}"/>
              </a:ext>
            </a:extLst>
          </p:cNvPr>
          <p:cNvSpPr/>
          <p:nvPr/>
        </p:nvSpPr>
        <p:spPr>
          <a:xfrm>
            <a:off x="1758228" y="342036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E1A9FE-D589-8EC3-5CB2-E99786ABEA16}"/>
              </a:ext>
            </a:extLst>
          </p:cNvPr>
          <p:cNvSpPr/>
          <p:nvPr/>
        </p:nvSpPr>
        <p:spPr>
          <a:xfrm>
            <a:off x="2025792" y="342036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4B1A9-B185-0705-4A54-185B302AAD1D}"/>
              </a:ext>
            </a:extLst>
          </p:cNvPr>
          <p:cNvSpPr/>
          <p:nvPr/>
        </p:nvSpPr>
        <p:spPr>
          <a:xfrm>
            <a:off x="1383348" y="342036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FED103-E68F-9FBE-7D74-C0ED762FA418}"/>
              </a:ext>
            </a:extLst>
          </p:cNvPr>
          <p:cNvSpPr/>
          <p:nvPr/>
        </p:nvSpPr>
        <p:spPr>
          <a:xfrm>
            <a:off x="1905312" y="342036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0A2FDA-B592-DC26-2AC4-BCEBBADE0DF1}"/>
              </a:ext>
            </a:extLst>
          </p:cNvPr>
          <p:cNvSpPr/>
          <p:nvPr/>
        </p:nvSpPr>
        <p:spPr>
          <a:xfrm>
            <a:off x="2390662" y="342036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5CB751-20FE-DB2A-803F-BF039E0AD73B}"/>
              </a:ext>
            </a:extLst>
          </p:cNvPr>
          <p:cNvSpPr/>
          <p:nvPr/>
        </p:nvSpPr>
        <p:spPr>
          <a:xfrm>
            <a:off x="1551554" y="342036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EAF96-BD91-3223-BFF3-F10E241D814A}"/>
              </a:ext>
            </a:extLst>
          </p:cNvPr>
          <p:cNvSpPr txBox="1"/>
          <p:nvPr/>
        </p:nvSpPr>
        <p:spPr>
          <a:xfrm>
            <a:off x="1311702" y="2734092"/>
            <a:ext cx="153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Little variation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C581279-F000-3A77-5301-4C647AA9ED52}"/>
              </a:ext>
            </a:extLst>
          </p:cNvPr>
          <p:cNvSpPr/>
          <p:nvPr/>
        </p:nvSpPr>
        <p:spPr>
          <a:xfrm rot="16200000">
            <a:off x="1958331" y="2603695"/>
            <a:ext cx="176561" cy="1440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9A096-D663-1EF9-72EF-A904335FF3CE}"/>
              </a:ext>
            </a:extLst>
          </p:cNvPr>
          <p:cNvSpPr txBox="1"/>
          <p:nvPr/>
        </p:nvSpPr>
        <p:spPr>
          <a:xfrm>
            <a:off x="1301568" y="4583742"/>
            <a:ext cx="15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Highly variable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88E94FFF-9963-A67E-D165-E21AA3EBC319}"/>
              </a:ext>
            </a:extLst>
          </p:cNvPr>
          <p:cNvSpPr/>
          <p:nvPr/>
        </p:nvSpPr>
        <p:spPr>
          <a:xfrm rot="16200000">
            <a:off x="1895474" y="3564624"/>
            <a:ext cx="176561" cy="3096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80F432-CF45-84F4-9913-43D6F2D9DFCE}"/>
              </a:ext>
            </a:extLst>
          </p:cNvPr>
          <p:cNvSpPr txBox="1"/>
          <p:nvPr/>
        </p:nvSpPr>
        <p:spPr>
          <a:xfrm>
            <a:off x="7624157" y="6090546"/>
            <a:ext cx="77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866586-8044-D782-CEC6-5E6D7F07F2F4}"/>
              </a:ext>
            </a:extLst>
          </p:cNvPr>
          <p:cNvSpPr txBox="1"/>
          <p:nvPr/>
        </p:nvSpPr>
        <p:spPr>
          <a:xfrm>
            <a:off x="5201339" y="2712411"/>
            <a:ext cx="7694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DK" dirty="0"/>
              <a:t>geneB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2E2FB7-3280-EDAE-7F76-449AB5D0442B}"/>
              </a:ext>
            </a:extLst>
          </p:cNvPr>
          <p:cNvGrpSpPr/>
          <p:nvPr/>
        </p:nvGrpSpPr>
        <p:grpSpPr>
          <a:xfrm rot="5400000">
            <a:off x="5412036" y="4137834"/>
            <a:ext cx="2622982" cy="971731"/>
            <a:chOff x="8327160" y="3599997"/>
            <a:chExt cx="2622982" cy="97173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2A41B4C-4713-8538-792D-117BD38D1F29}"/>
                </a:ext>
              </a:extLst>
            </p:cNvPr>
            <p:cNvSpPr/>
            <p:nvPr/>
          </p:nvSpPr>
          <p:spPr>
            <a:xfrm>
              <a:off x="8526485" y="3680426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99EB1B-9845-D135-4EB7-0DB09E5659A5}"/>
                </a:ext>
              </a:extLst>
            </p:cNvPr>
            <p:cNvSpPr/>
            <p:nvPr/>
          </p:nvSpPr>
          <p:spPr>
            <a:xfrm>
              <a:off x="8748138" y="3948054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717296-4FC8-44D4-8098-403895296A56}"/>
                </a:ext>
              </a:extLst>
            </p:cNvPr>
            <p:cNvSpPr/>
            <p:nvPr/>
          </p:nvSpPr>
          <p:spPr>
            <a:xfrm>
              <a:off x="8327160" y="4148771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3E8735-2A56-5F6C-ADA0-1E375A431065}"/>
                </a:ext>
              </a:extLst>
            </p:cNvPr>
            <p:cNvSpPr/>
            <p:nvPr/>
          </p:nvSpPr>
          <p:spPr>
            <a:xfrm>
              <a:off x="10559659" y="4391728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F53AA1-0E60-E2D3-D752-E33D27E9FABB}"/>
                </a:ext>
              </a:extLst>
            </p:cNvPr>
            <p:cNvSpPr/>
            <p:nvPr/>
          </p:nvSpPr>
          <p:spPr>
            <a:xfrm>
              <a:off x="10770142" y="3599997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0C04C8-8266-375B-4B70-9F9418F1A583}"/>
                </a:ext>
              </a:extLst>
            </p:cNvPr>
            <p:cNvSpPr/>
            <p:nvPr/>
          </p:nvSpPr>
          <p:spPr>
            <a:xfrm>
              <a:off x="10349179" y="3934531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86DA2D-F93C-8ECF-0CB4-3ADE7DBDB4D2}"/>
              </a:ext>
            </a:extLst>
          </p:cNvPr>
          <p:cNvCxnSpPr>
            <a:cxnSpLocks/>
          </p:cNvCxnSpPr>
          <p:nvPr/>
        </p:nvCxnSpPr>
        <p:spPr>
          <a:xfrm flipH="1">
            <a:off x="8779974" y="3521809"/>
            <a:ext cx="26874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7440B6C-E44F-F3E3-C6A2-C9BCDC1265EE}"/>
              </a:ext>
            </a:extLst>
          </p:cNvPr>
          <p:cNvCxnSpPr>
            <a:cxnSpLocks/>
          </p:cNvCxnSpPr>
          <p:nvPr/>
        </p:nvCxnSpPr>
        <p:spPr>
          <a:xfrm flipH="1">
            <a:off x="6560463" y="3149107"/>
            <a:ext cx="377793" cy="2786084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34F53E-21F2-0EB0-ABF0-FDFEDA1B0916}"/>
              </a:ext>
            </a:extLst>
          </p:cNvPr>
          <p:cNvSpPr/>
          <p:nvPr/>
        </p:nvSpPr>
        <p:spPr>
          <a:xfrm>
            <a:off x="4295883" y="4061098"/>
            <a:ext cx="919476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B9C8E4-9B23-48D9-FCBA-86535F785F4C}"/>
              </a:ext>
            </a:extLst>
          </p:cNvPr>
          <p:cNvSpPr txBox="1"/>
          <p:nvPr/>
        </p:nvSpPr>
        <p:spPr>
          <a:xfrm>
            <a:off x="9837351" y="37008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PC1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0669734-6D2B-FA70-108E-66C4A33535B3}"/>
              </a:ext>
            </a:extLst>
          </p:cNvPr>
          <p:cNvSpPr/>
          <p:nvPr/>
        </p:nvSpPr>
        <p:spPr>
          <a:xfrm>
            <a:off x="9069522" y="3333059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A2BB2E-26F7-547B-1F63-32D8A58D1E0F}"/>
              </a:ext>
            </a:extLst>
          </p:cNvPr>
          <p:cNvSpPr/>
          <p:nvPr/>
        </p:nvSpPr>
        <p:spPr>
          <a:xfrm>
            <a:off x="9201945" y="342226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276E26C-3240-56A2-2727-468D57297EF8}"/>
              </a:ext>
            </a:extLst>
          </p:cNvPr>
          <p:cNvSpPr/>
          <p:nvPr/>
        </p:nvSpPr>
        <p:spPr>
          <a:xfrm>
            <a:off x="8925949" y="342226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68F95A0-6177-1146-3F46-06655BF166F0}"/>
              </a:ext>
            </a:extLst>
          </p:cNvPr>
          <p:cNvSpPr/>
          <p:nvPr/>
        </p:nvSpPr>
        <p:spPr>
          <a:xfrm>
            <a:off x="10879697" y="3408745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E0EBC52-62F2-4228-D147-53E915B23632}"/>
              </a:ext>
            </a:extLst>
          </p:cNvPr>
          <p:cNvSpPr/>
          <p:nvPr/>
        </p:nvSpPr>
        <p:spPr>
          <a:xfrm>
            <a:off x="11067874" y="3408745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45ADF62-CE1D-92BC-2471-E61B1859F464}"/>
              </a:ext>
            </a:extLst>
          </p:cNvPr>
          <p:cNvSpPr/>
          <p:nvPr/>
        </p:nvSpPr>
        <p:spPr>
          <a:xfrm>
            <a:off x="10791880" y="3520255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B9FC403F-2B09-8F34-D762-36E43713CD0C}"/>
              </a:ext>
            </a:extLst>
          </p:cNvPr>
          <p:cNvCxnSpPr>
            <a:cxnSpLocks/>
          </p:cNvCxnSpPr>
          <p:nvPr/>
        </p:nvCxnSpPr>
        <p:spPr>
          <a:xfrm>
            <a:off x="6169214" y="4347365"/>
            <a:ext cx="1192383" cy="169495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BCCBE6B3-5548-ACB9-71C5-B337E3DD06C5}"/>
              </a:ext>
            </a:extLst>
          </p:cNvPr>
          <p:cNvSpPr txBox="1"/>
          <p:nvPr/>
        </p:nvSpPr>
        <p:spPr>
          <a:xfrm>
            <a:off x="6269226" y="2515749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u="sng" dirty="0"/>
              <a:t>PC1</a:t>
            </a:r>
          </a:p>
          <a:p>
            <a:r>
              <a:rPr lang="en-DK" dirty="0"/>
              <a:t>1st maximum variance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BB62F915-24C4-F37D-3EC3-F8E1399FCAA7}"/>
              </a:ext>
            </a:extLst>
          </p:cNvPr>
          <p:cNvSpPr txBox="1"/>
          <p:nvPr/>
        </p:nvSpPr>
        <p:spPr>
          <a:xfrm>
            <a:off x="6844767" y="4590099"/>
            <a:ext cx="237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u="sng" dirty="0"/>
              <a:t>PC2</a:t>
            </a:r>
          </a:p>
          <a:p>
            <a:r>
              <a:rPr lang="en-DK" dirty="0"/>
              <a:t>2nd maximum variance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F70E535-22E5-3F5E-CD44-AD258E444DCD}"/>
              </a:ext>
            </a:extLst>
          </p:cNvPr>
          <p:cNvCxnSpPr>
            <a:cxnSpLocks/>
          </p:cNvCxnSpPr>
          <p:nvPr/>
        </p:nvCxnSpPr>
        <p:spPr>
          <a:xfrm flipH="1">
            <a:off x="8756442" y="4488271"/>
            <a:ext cx="26874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204DA9F-9E98-45F6-E04E-BCE628BC7205}"/>
              </a:ext>
            </a:extLst>
          </p:cNvPr>
          <p:cNvSpPr txBox="1"/>
          <p:nvPr/>
        </p:nvSpPr>
        <p:spPr>
          <a:xfrm>
            <a:off x="9813819" y="466726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PC2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16399232-25FF-9E63-0C99-4E90115F5CE9}"/>
              </a:ext>
            </a:extLst>
          </p:cNvPr>
          <p:cNvSpPr/>
          <p:nvPr/>
        </p:nvSpPr>
        <p:spPr>
          <a:xfrm>
            <a:off x="9814261" y="440767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4" name="Oval 2063">
            <a:extLst>
              <a:ext uri="{FF2B5EF4-FFF2-40B4-BE49-F238E27FC236}">
                <a16:creationId xmlns:a16="http://schemas.microsoft.com/office/drawing/2014/main" id="{0F368F1D-EE15-4B09-12C7-13A2413C3398}"/>
              </a:ext>
            </a:extLst>
          </p:cNvPr>
          <p:cNvSpPr/>
          <p:nvPr/>
        </p:nvSpPr>
        <p:spPr>
          <a:xfrm>
            <a:off x="10038169" y="4410099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71DCD2A4-5AE6-916F-AA94-354603E854F7}"/>
              </a:ext>
            </a:extLst>
          </p:cNvPr>
          <p:cNvSpPr/>
          <p:nvPr/>
        </p:nvSpPr>
        <p:spPr>
          <a:xfrm>
            <a:off x="9904261" y="440767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0C9DE033-A0B2-E091-B9F2-38C19510136D}"/>
              </a:ext>
            </a:extLst>
          </p:cNvPr>
          <p:cNvSpPr/>
          <p:nvPr/>
        </p:nvSpPr>
        <p:spPr>
          <a:xfrm>
            <a:off x="10196757" y="4407671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AF3A3F73-E5B5-E5C5-B618-BD541E8992B8}"/>
              </a:ext>
            </a:extLst>
          </p:cNvPr>
          <p:cNvSpPr/>
          <p:nvPr/>
        </p:nvSpPr>
        <p:spPr>
          <a:xfrm>
            <a:off x="10067085" y="4417575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FD3CB855-B03A-A12C-A7E1-284E2EF0D687}"/>
              </a:ext>
            </a:extLst>
          </p:cNvPr>
          <p:cNvSpPr/>
          <p:nvPr/>
        </p:nvSpPr>
        <p:spPr>
          <a:xfrm>
            <a:off x="10132258" y="439776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2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2053" grpId="0"/>
      <p:bldP spid="2056" grpId="0"/>
      <p:bldP spid="2062" grpId="0"/>
      <p:bldP spid="2063" grpId="0" animBg="1"/>
      <p:bldP spid="2064" grpId="0" animBg="1"/>
      <p:bldP spid="2065" grpId="0" animBg="1"/>
      <p:bldP spid="2066" grpId="0" animBg="1"/>
      <p:bldP spid="2067" grpId="0" animBg="1"/>
      <p:bldP spid="20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516</Words>
  <Application>Microsoft Macintosh PowerPoint</Application>
  <PresentationFormat>Widescreen</PresentationFormat>
  <Paragraphs>147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Exploratory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108</cp:revision>
  <dcterms:created xsi:type="dcterms:W3CDTF">2021-05-13T13:56:47Z</dcterms:created>
  <dcterms:modified xsi:type="dcterms:W3CDTF">2022-08-02T13:05:03Z</dcterms:modified>
</cp:coreProperties>
</file>